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8" r:id="rId5"/>
    <p:sldId id="402" r:id="rId6"/>
    <p:sldId id="403" r:id="rId7"/>
    <p:sldId id="449" r:id="rId8"/>
    <p:sldId id="450" r:id="rId9"/>
    <p:sldId id="458" r:id="rId10"/>
    <p:sldId id="459" r:id="rId11"/>
    <p:sldId id="451" r:id="rId12"/>
    <p:sldId id="461" r:id="rId13"/>
    <p:sldId id="453" r:id="rId14"/>
    <p:sldId id="455" r:id="rId15"/>
    <p:sldId id="456" r:id="rId16"/>
    <p:sldId id="457" r:id="rId17"/>
    <p:sldId id="462" r:id="rId18"/>
    <p:sldId id="460" r:id="rId19"/>
    <p:sldId id="452" r:id="rId20"/>
    <p:sldId id="454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나눔스퀘어라운드 Bold" panose="020B0600000101010101" charset="-127"/>
      <p:bold r:id="rId27"/>
    </p:embeddedFont>
    <p:embeddedFont>
      <p:font typeface="Montserrat" panose="020B0600000101010101" charset="0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민재" initials="문" lastIdx="1" clrIdx="0">
    <p:extLst>
      <p:ext uri="{19B8F6BF-5375-455C-9EA6-DF929625EA0E}">
        <p15:presenceInfo xmlns:p15="http://schemas.microsoft.com/office/powerpoint/2012/main" userId="d7a90a288cb621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63CF"/>
    <a:srgbClr val="292047"/>
    <a:srgbClr val="231942"/>
    <a:srgbClr val="1E143D"/>
    <a:srgbClr val="B39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3" autoAdjust="0"/>
    <p:restoredTop sz="83353" autoAdjust="0"/>
  </p:normalViewPr>
  <p:slideViewPr>
    <p:cSldViewPr snapToGrid="0">
      <p:cViewPr>
        <p:scale>
          <a:sx n="75" d="100"/>
          <a:sy n="75" d="100"/>
        </p:scale>
        <p:origin x="1788" y="5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4596C-F6AF-4975-A484-831E104F04E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13E7D-076E-4BFD-8AF3-78AB76AE5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590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044D7-C590-4E90-AD99-512B8EDBD7EA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731AA-3314-43A4-89F1-93795B0A1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5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ag_(physics)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3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제작 과정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유니티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+ Blender</a:t>
            </a:r>
            <a:r>
              <a:rPr lang="ko-KR" altLang="en-US" baseline="0" dirty="0" smtClean="0"/>
              <a:t>로 구현</a:t>
            </a:r>
            <a:r>
              <a:rPr lang="en-US" altLang="ko-KR" baseline="0" dirty="0" smtClean="0"/>
              <a:t>. Part 1, 2, 3</a:t>
            </a:r>
            <a:r>
              <a:rPr lang="ko-KR" altLang="en-US" baseline="0" dirty="0" smtClean="0"/>
              <a:t>로 나누어서 구현 및 합치기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대부분의 기능들은 오브젝트 배치 </a:t>
            </a:r>
            <a:r>
              <a:rPr lang="en-US" altLang="ko-KR" baseline="0" dirty="0" smtClean="0"/>
              <a:t>+ unity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rigidbody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</a:t>
            </a:r>
            <a:r>
              <a:rPr lang="en-US" altLang="ko-KR" baseline="0" dirty="0" smtClean="0"/>
              <a:t>collider </a:t>
            </a:r>
            <a:r>
              <a:rPr lang="ko-KR" altLang="en-US" baseline="0" dirty="0" smtClean="0"/>
              <a:t>특성 조절로 구현되었다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242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자석과 쇠공이 서로 끌어당기는 힘을 거리에 따라 주도록 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자석의 자력이 적용할 수 있는 공간을 구형 </a:t>
            </a:r>
            <a:r>
              <a:rPr lang="en-US" altLang="ko-KR" baseline="0" dirty="0" smtClean="0"/>
              <a:t>collider</a:t>
            </a:r>
            <a:r>
              <a:rPr lang="ko-KR" altLang="en-US" baseline="0" dirty="0" smtClean="0"/>
              <a:t>로 설정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collider </a:t>
            </a:r>
            <a:r>
              <a:rPr lang="ko-KR" altLang="en-US" baseline="0" dirty="0" smtClean="0"/>
              <a:t>안에 있으면 자석과 쇠 공의 거리에 반비례하는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자석과 공이 서로 당기는 힘을 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자력이 적용할 수 있는 공간을 벗어나면 이 힘이 사라짐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벽을 사이에 두고 자력으로 붙어있는 빗면에 놓인 </a:t>
            </a:r>
            <a:r>
              <a:rPr lang="ko-KR" altLang="en-US" baseline="0" dirty="0" err="1" smtClean="0"/>
              <a:t>쇠공</a:t>
            </a:r>
            <a:endParaRPr lang="ko-KR" altLang="en-US" baseline="0" dirty="0" smtClean="0"/>
          </a:p>
          <a:p>
            <a:r>
              <a:rPr lang="en-US" altLang="ko-KR" baseline="0" dirty="0" smtClean="0"/>
              <a:t>2. </a:t>
            </a:r>
            <a:r>
              <a:rPr lang="ko-KR" altLang="en-US" baseline="0" dirty="0" smtClean="0"/>
              <a:t>굴러온 쇠공이 자석과 서로 잡아당기게 되어 자석이 오른쪽으로 이동</a:t>
            </a:r>
          </a:p>
          <a:p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벽 때문에 왼쪽의 </a:t>
            </a:r>
            <a:r>
              <a:rPr lang="ko-KR" altLang="en-US" baseline="0" dirty="0" err="1" smtClean="0"/>
              <a:t>쇠공은</a:t>
            </a:r>
            <a:r>
              <a:rPr lang="ko-KR" altLang="en-US" baseline="0" dirty="0" smtClean="0"/>
              <a:t> 끌려가지 못하게 되어 자력이 작용할 수 있는 공간을 벗어남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4. </a:t>
            </a:r>
            <a:r>
              <a:rPr lang="ko-KR" altLang="en-US" baseline="0" dirty="0" smtClean="0"/>
              <a:t>자석으로부터 영향을 받지 않게 된 공이 빗면을 따라 구름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67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Mill</a:t>
            </a:r>
          </a:p>
          <a:p>
            <a:r>
              <a:rPr lang="ko-KR" altLang="en-US" baseline="0" dirty="0" err="1" smtClean="0"/>
              <a:t>유니티에서</a:t>
            </a:r>
            <a:r>
              <a:rPr lang="ko-KR" altLang="en-US" baseline="0" dirty="0" smtClean="0"/>
              <a:t> 제공하는 기본 도형으로 만들기 힘들고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같은 기능을 하는 </a:t>
            </a:r>
            <a:r>
              <a:rPr lang="en-US" altLang="ko-KR" baseline="0" dirty="0" smtClean="0"/>
              <a:t>asset</a:t>
            </a:r>
            <a:r>
              <a:rPr lang="ko-KR" altLang="en-US" baseline="0" dirty="0" smtClean="0"/>
              <a:t>을 찾기 어려운 오브젝트이다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Blender</a:t>
            </a:r>
            <a:r>
              <a:rPr lang="ko-KR" altLang="en-US" baseline="0" dirty="0" smtClean="0"/>
              <a:t>를 사용하여 우리가 원하는 모양과 역할의 </a:t>
            </a:r>
            <a:r>
              <a:rPr lang="en-US" altLang="ko-KR" baseline="0" dirty="0" smtClean="0"/>
              <a:t>mill </a:t>
            </a:r>
            <a:r>
              <a:rPr lang="ko-KR" altLang="en-US" baseline="0" dirty="0" smtClean="0"/>
              <a:t>오브젝트를 직접 만들었다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Pulley</a:t>
            </a:r>
          </a:p>
          <a:p>
            <a:r>
              <a:rPr lang="en-US" altLang="ko-KR" baseline="0" dirty="0" smtClean="0"/>
              <a:t>Blender</a:t>
            </a:r>
            <a:r>
              <a:rPr lang="ko-KR" altLang="en-US" baseline="0" dirty="0" smtClean="0"/>
              <a:t>를 이용하여 도르래 모양을 만들고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도르래에 이용되는 케이블은 </a:t>
            </a:r>
            <a:r>
              <a:rPr lang="en-US" altLang="ko-KR" baseline="0" dirty="0" smtClean="0"/>
              <a:t>Unity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Hinge Joint </a:t>
            </a:r>
            <a:r>
              <a:rPr lang="ko-KR" altLang="en-US" baseline="0" dirty="0" smtClean="0"/>
              <a:t>기능을 이용하여 구현했다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실제 도르래처럼 작동하는 케이블을 만들 수가 없어서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도르래처럼 작동하는 대신 양동이에 공이 전부 들어가면 케이블이 끊어지는 것으로 대체했다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388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바람 발생 지점에 가까울수록 강하고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멀어질수록 급격하게 약해진다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Object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wind area </a:t>
            </a:r>
            <a:r>
              <a:rPr lang="ko-KR" altLang="en-US" baseline="0" dirty="0" smtClean="0"/>
              <a:t>안에 있을 때 바람의 영향을 받는다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02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공기 저항이 존재 하지 않으면 왼쪽 그림에서 공이 무한하게 진동</a:t>
            </a:r>
          </a:p>
          <a:p>
            <a:r>
              <a:rPr lang="ko-KR" altLang="en-US" baseline="0" dirty="0" smtClean="0"/>
              <a:t>공기 저항력을 구현해 실제 환경과 유사한 현상이 일어나도록 함</a:t>
            </a:r>
          </a:p>
          <a:p>
            <a:r>
              <a:rPr lang="ko-KR" altLang="en-US" baseline="0" dirty="0" smtClean="0"/>
              <a:t>공기 저항력은 물체의 속도의 제곱에 비례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https://en.wikipedia.org/wiki/Drag_(physics)</a:t>
            </a:r>
            <a:endParaRPr lang="en-US" altLang="ko-KR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31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Static </a:t>
            </a:r>
            <a:r>
              <a:rPr lang="ko-KR" altLang="en-US" baseline="0" dirty="0" smtClean="0"/>
              <a:t>장면 전환은 골드버그 </a:t>
            </a:r>
            <a:r>
              <a:rPr lang="ko-KR" altLang="en-US" baseline="0" dirty="0" err="1" smtClean="0"/>
              <a:t>머신의</a:t>
            </a:r>
            <a:r>
              <a:rPr lang="ko-KR" altLang="en-US" baseline="0" dirty="0" smtClean="0"/>
              <a:t> 각각의 </a:t>
            </a:r>
            <a:r>
              <a:rPr lang="en-US" altLang="ko-KR" baseline="0" dirty="0" smtClean="0"/>
              <a:t>function</a:t>
            </a:r>
            <a:r>
              <a:rPr lang="ko-KR" altLang="en-US" baseline="0" dirty="0" smtClean="0"/>
              <a:t>을 보여주기 적합한 위치에 위치와 방향이 고정된 카메라를 미리 배치하고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키보드 조작을 통해 카메라를 전환하는 방식으로 구현되었다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Dynamic </a:t>
            </a:r>
            <a:r>
              <a:rPr lang="ko-KR" altLang="en-US" baseline="0" dirty="0" smtClean="0"/>
              <a:t>장면 전환은 하나의 카메라를 직접 조작하여 카메라를 자유롭게 이동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회전시켜 원하는 장면을 볼 수 있게끔 구현되었다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1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4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6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72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0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1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66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9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93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제작 과정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유니티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+ Blender</a:t>
            </a:r>
            <a:r>
              <a:rPr lang="ko-KR" altLang="en-US" baseline="0" dirty="0" smtClean="0"/>
              <a:t>로 구현</a:t>
            </a:r>
            <a:r>
              <a:rPr lang="en-US" altLang="ko-KR" baseline="0" dirty="0" smtClean="0"/>
              <a:t>. Part 1, 2, 3</a:t>
            </a:r>
            <a:r>
              <a:rPr lang="ko-KR" altLang="en-US" baseline="0" dirty="0" smtClean="0"/>
              <a:t>로 나누어서 구현 및 합치기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대부분의 기능들은 오브젝트 배치 </a:t>
            </a:r>
            <a:r>
              <a:rPr lang="en-US" altLang="ko-KR" baseline="0" dirty="0" smtClean="0"/>
              <a:t>+ unity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rigidbody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</a:t>
            </a:r>
            <a:r>
              <a:rPr lang="en-US" altLang="ko-KR" baseline="0" dirty="0" smtClean="0"/>
              <a:t>collider </a:t>
            </a:r>
            <a:r>
              <a:rPr lang="ko-KR" altLang="en-US" baseline="0" dirty="0" smtClean="0"/>
              <a:t>특성 조절로 구현되었다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731AA-3314-43A4-89F1-93795B0A13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3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845217"/>
            <a:ext cx="12191999" cy="5479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585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63CF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" y="644611"/>
            <a:ext cx="12191999" cy="5756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>
          <a:xfrm>
            <a:off x="11303000" y="6400789"/>
            <a:ext cx="82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2F036-E18F-4206-8652-F4499DC372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61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0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mp4"/><Relationship Id="rId7" Type="http://schemas.openxmlformats.org/officeDocument/2006/relationships/image" Target="../media/image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7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5.mp4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mp4"/><Relationship Id="rId7" Type="http://schemas.openxmlformats.org/officeDocument/2006/relationships/image" Target="../media/image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7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421" y="2611406"/>
            <a:ext cx="11871158" cy="1635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GOLDBERG MACHINE</a:t>
            </a:r>
            <a:endParaRPr lang="ko-KR" altLang="en-US" sz="60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32256" y="5459836"/>
            <a:ext cx="723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Team: </a:t>
            </a:r>
            <a:r>
              <a:rPr lang="en-US" altLang="ko-KR" sz="2400" dirty="0" err="1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Jigok</a:t>
            </a:r>
            <a:r>
              <a:rPr lang="en-US" altLang="ko-KR" sz="24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-dong Goldberg</a:t>
            </a:r>
          </a:p>
          <a:p>
            <a:pPr algn="r"/>
            <a:r>
              <a:rPr lang="en-US" altLang="ko-KR" sz="2400" dirty="0" err="1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Jinsoo</a:t>
            </a:r>
            <a:r>
              <a:rPr lang="en-US" altLang="ko-KR" sz="24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Kim, Minjae Mun, </a:t>
            </a:r>
            <a:r>
              <a:rPr lang="en-US" altLang="ko-KR" sz="2400" dirty="0" err="1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Hwayoon</a:t>
            </a:r>
            <a:r>
              <a:rPr lang="en-US" altLang="ko-KR" sz="24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Lee</a:t>
            </a:r>
            <a:endParaRPr lang="ko-KR" altLang="en-US" sz="24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90" y="31084"/>
            <a:ext cx="988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CSED451 Graphics Project Final Presentation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0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10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Unity Engine + Blender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Simple object: Unity			  Complex object: Blender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Most functions were implemented by object placement 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+ </a:t>
            </a:r>
            <a:r>
              <a:rPr lang="en-US" altLang="ko-KR" sz="2400" b="1" dirty="0" err="1" smtClean="0"/>
              <a:t>rigidbody</a:t>
            </a:r>
            <a:r>
              <a:rPr lang="en-US" altLang="ko-KR" sz="2400" b="1" dirty="0" smtClean="0"/>
              <a:t>, collider adjustment given by Unity engine.</a:t>
            </a:r>
          </a:p>
          <a:p>
            <a:pPr lvl="1"/>
            <a:endParaRPr lang="en-US" altLang="ko-KR" sz="24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91738" y="2736483"/>
            <a:ext cx="10008525" cy="3486978"/>
            <a:chOff x="325646" y="2736483"/>
            <a:chExt cx="10008525" cy="3486978"/>
          </a:xfrm>
        </p:grpSpPr>
        <p:grpSp>
          <p:nvGrpSpPr>
            <p:cNvPr id="4" name="그룹 3"/>
            <p:cNvGrpSpPr/>
            <p:nvPr/>
          </p:nvGrpSpPr>
          <p:grpSpPr>
            <a:xfrm>
              <a:off x="325646" y="2904736"/>
              <a:ext cx="5378468" cy="3150473"/>
              <a:chOff x="325646" y="2963431"/>
              <a:chExt cx="5378468" cy="315047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646" y="3305240"/>
                <a:ext cx="5378468" cy="2808664"/>
              </a:xfrm>
              <a:prstGeom prst="rect">
                <a:avLst/>
              </a:prstGeom>
            </p:spPr>
          </p:pic>
          <p:pic>
            <p:nvPicPr>
              <p:cNvPr id="1026" name="Picture 2" descr="파일:Unity Technologies logo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0957" y="2963431"/>
                <a:ext cx="1747846" cy="634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6596431" y="2736483"/>
              <a:ext cx="3737740" cy="3486978"/>
              <a:chOff x="6596431" y="2736483"/>
              <a:chExt cx="3737740" cy="348697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6431" y="3195683"/>
                <a:ext cx="3737740" cy="3027778"/>
              </a:xfrm>
              <a:prstGeom prst="rect">
                <a:avLst/>
              </a:prstGeom>
            </p:spPr>
          </p:pic>
          <p:pic>
            <p:nvPicPr>
              <p:cNvPr id="1028" name="Picture 4" descr="File:Blender logo no text.svg - Wikimedia Common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3589" y="2736483"/>
                <a:ext cx="1123425" cy="91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007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11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Main functions of Part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Magnetic Force (Function #1-5)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S</a:t>
            </a:r>
            <a:r>
              <a:rPr lang="en-US" altLang="ko-KR" sz="2400" b="1" dirty="0" smtClean="0"/>
              <a:t>et the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space for magnetic force</a:t>
            </a:r>
            <a:r>
              <a:rPr lang="en-US" altLang="ko-KR" sz="2400" b="1" dirty="0" smtClean="0"/>
              <a:t> to the spherical collider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When an object is in </a:t>
            </a:r>
            <a:r>
              <a:rPr lang="en-US" altLang="ko-KR" sz="2400" b="1" dirty="0" smtClean="0"/>
              <a:t>the </a:t>
            </a:r>
            <a:r>
              <a:rPr lang="en-US" altLang="ko-KR" sz="2400" b="1" dirty="0"/>
              <a:t>area, it gives the force to pull each other</a:t>
            </a:r>
            <a:r>
              <a:rPr lang="en-US" altLang="ko-KR" sz="2400" b="1" dirty="0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When the object leaves the area, magnetic force disappears.</a:t>
            </a:r>
          </a:p>
        </p:txBody>
      </p:sp>
      <p:pic>
        <p:nvPicPr>
          <p:cNvPr id="2" name="Mag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4533" y="2961215"/>
            <a:ext cx="57404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3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12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Main functions of Part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Mill (Function #2-1)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Complex object that cannot be made by basic unity primitives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Not on sale in Unity Asset store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 made our own object using Blender</a:t>
            </a:r>
            <a:endParaRPr lang="en-US" altLang="ko-KR" sz="24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Pulley (Function #2-2)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Cable is implemented by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Hinge Joint</a:t>
            </a:r>
            <a:r>
              <a:rPr lang="en-US" altLang="ko-KR" sz="2400" b="1" dirty="0" smtClean="0"/>
              <a:t> in Unity.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However, it wasn’t able to make a cable </a:t>
            </a:r>
            <a:r>
              <a:rPr lang="en-US" altLang="ko-KR" sz="2400" b="1" dirty="0"/>
              <a:t>that </a:t>
            </a:r>
            <a:r>
              <a:rPr lang="en-US" altLang="ko-KR" sz="2400" b="1" dirty="0" smtClean="0"/>
              <a:t>can act </a:t>
            </a:r>
            <a:r>
              <a:rPr lang="en-US" altLang="ko-KR" sz="2400" b="1" dirty="0"/>
              <a:t>like a pulley</a:t>
            </a:r>
            <a:r>
              <a:rPr lang="en-US" altLang="ko-KR" sz="2400" b="1" dirty="0" smtClean="0"/>
              <a:t>, </a:t>
            </a:r>
            <a:br>
              <a:rPr lang="en-US" altLang="ko-KR" sz="2400" b="1" dirty="0" smtClean="0"/>
            </a:br>
            <a:r>
              <a:rPr lang="en-US" altLang="ko-KR" sz="2400" b="1" dirty="0" smtClean="0">
                <a:sym typeface="Wingdings" panose="05000000000000000000" pitchFamily="2" charset="2"/>
              </a:rPr>
              <a:t> make a cable to be</a:t>
            </a:r>
            <a:r>
              <a:rPr lang="en-US" altLang="ko-KR" sz="2400" b="1" dirty="0" smtClean="0"/>
              <a:t> broken when </a:t>
            </a:r>
            <a:r>
              <a:rPr lang="en-US" altLang="ko-KR" sz="2400" b="1" dirty="0"/>
              <a:t>all the balls went into the bucket.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400" b="1" dirty="0"/>
          </a:p>
        </p:txBody>
      </p:sp>
      <p:pic>
        <p:nvPicPr>
          <p:cNvPr id="2" name="Mill_Pulle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8592" y="3926893"/>
            <a:ext cx="4294817" cy="24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1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13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655729" y="1614049"/>
            <a:ext cx="5210628" cy="4364216"/>
            <a:chOff x="1079729" y="1174830"/>
            <a:chExt cx="5495264" cy="4554638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6" t="7028" r="7760" b="10077"/>
            <a:stretch/>
          </p:blipFill>
          <p:spPr>
            <a:xfrm>
              <a:off x="2100127" y="1253727"/>
              <a:ext cx="4047618" cy="3134829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079729" y="2542306"/>
              <a:ext cx="1020398" cy="80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Wind</a:t>
              </a:r>
            </a:p>
            <a:p>
              <a:pPr algn="ctr"/>
              <a:r>
                <a:rPr lang="en-US" sz="14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Strength</a:t>
              </a:r>
              <a:endParaRPr 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13736" y="4388556"/>
              <a:ext cx="1020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Distance</a:t>
              </a:r>
              <a:endParaRPr lang="en-US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554595" y="4325439"/>
              <a:ext cx="1020398" cy="31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9304" y="1174830"/>
              <a:ext cx="1020398" cy="31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036368" y="2661806"/>
                  <a:ext cx="2198588" cy="398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sz="2400" b="1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6368" y="2661806"/>
                  <a:ext cx="2198588" cy="398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그룹 50"/>
            <p:cNvGrpSpPr/>
            <p:nvPr/>
          </p:nvGrpSpPr>
          <p:grpSpPr>
            <a:xfrm>
              <a:off x="1079729" y="4741451"/>
              <a:ext cx="5180033" cy="988017"/>
              <a:chOff x="1536192" y="2779776"/>
              <a:chExt cx="8948928" cy="1706880"/>
            </a:xfrm>
          </p:grpSpPr>
          <p:sp>
            <p:nvSpPr>
              <p:cNvPr id="53" name="정육면체 52"/>
              <p:cNvSpPr/>
              <p:nvPr/>
            </p:nvSpPr>
            <p:spPr>
              <a:xfrm>
                <a:off x="1536192" y="2779776"/>
                <a:ext cx="1706880" cy="170688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정육면체 53"/>
              <p:cNvSpPr/>
              <p:nvPr/>
            </p:nvSpPr>
            <p:spPr>
              <a:xfrm>
                <a:off x="2798064" y="2779776"/>
                <a:ext cx="7687056" cy="1706880"/>
              </a:xfrm>
              <a:prstGeom prst="cub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오른쪽 화살표 54"/>
              <p:cNvSpPr/>
              <p:nvPr/>
            </p:nvSpPr>
            <p:spPr>
              <a:xfrm>
                <a:off x="3060192" y="3328245"/>
                <a:ext cx="1231392" cy="609942"/>
              </a:xfrm>
              <a:prstGeom prst="rightArrow">
                <a:avLst/>
              </a:prstGeom>
              <a:solidFill>
                <a:srgbClr val="F2445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622909" y="4325439"/>
              <a:ext cx="1020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5646" y="933323"/>
            <a:ext cx="11540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Main functions of Part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Wind (Function #3-2, 3-3, 3-4)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0000"/>
                </a:solidFill>
              </a:rPr>
              <a:t>The closer, the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stronger</a:t>
            </a:r>
            <a:r>
              <a:rPr lang="en-US" altLang="ko-KR" sz="2400" b="1" dirty="0" smtClean="0"/>
              <a:t>,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and </a:t>
            </a:r>
            <a:r>
              <a:rPr lang="en-US" altLang="ko-KR" sz="2400" b="1" dirty="0"/>
              <a:t>the farther, the weaker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Object is affected by wind when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it is in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wind area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</p:txBody>
      </p:sp>
      <p:pic>
        <p:nvPicPr>
          <p:cNvPr id="2" name="Wi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50" y="3420539"/>
            <a:ext cx="4939770" cy="27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1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14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Main functions of Part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Air resistance (Function #3-2, 3-3, 3-4)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In the </a:t>
            </a:r>
            <a:r>
              <a:rPr lang="en-US" altLang="ko-KR" sz="2400" b="1" dirty="0" smtClean="0"/>
              <a:t>right figure, </a:t>
            </a:r>
            <a:r>
              <a:rPr lang="en-US" altLang="ko-KR" sz="2400" b="1" dirty="0"/>
              <a:t>without air </a:t>
            </a:r>
            <a:r>
              <a:rPr lang="en-US" altLang="ko-KR" sz="2400" b="1" dirty="0" smtClean="0"/>
              <a:t>resistance,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the </a:t>
            </a:r>
            <a:r>
              <a:rPr lang="en-US" altLang="ko-KR" sz="2400" b="1" dirty="0"/>
              <a:t>ball would vibrate up and down infinitely</a:t>
            </a:r>
            <a:r>
              <a:rPr lang="en-US" altLang="ko-KR" sz="2400" b="1" dirty="0" smtClean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Therefore, we implemented air resistance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so that it can move similar to real environment.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2400" b="1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Applied Drag equation below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Proportional </a:t>
            </a:r>
            <a:r>
              <a:rPr lang="en-US" altLang="ko-KR" sz="2400" b="1" dirty="0"/>
              <a:t>to the square of an object's velocity.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altLang="ko-KR" sz="2400" b="1" dirty="0"/>
          </a:p>
        </p:txBody>
      </p:sp>
      <p:grpSp>
        <p:nvGrpSpPr>
          <p:cNvPr id="9" name="그룹 8"/>
          <p:cNvGrpSpPr/>
          <p:nvPr/>
        </p:nvGrpSpPr>
        <p:grpSpPr>
          <a:xfrm flipH="1">
            <a:off x="10290628" y="1464037"/>
            <a:ext cx="856343" cy="4489686"/>
            <a:chOff x="1550045" y="1102354"/>
            <a:chExt cx="972038" cy="5096256"/>
          </a:xfrm>
        </p:grpSpPr>
        <p:sp>
          <p:nvSpPr>
            <p:cNvPr id="10" name="정육면체 9"/>
            <p:cNvSpPr/>
            <p:nvPr/>
          </p:nvSpPr>
          <p:spPr>
            <a:xfrm rot="16200000">
              <a:off x="1550045" y="5226572"/>
              <a:ext cx="972038" cy="97203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정육면체 10"/>
            <p:cNvSpPr/>
            <p:nvPr/>
          </p:nvSpPr>
          <p:spPr>
            <a:xfrm rot="16200000">
              <a:off x="-152757" y="2805156"/>
              <a:ext cx="4377642" cy="972038"/>
            </a:xfrm>
            <a:prstGeom prst="cub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오른쪽 화살표 11"/>
            <p:cNvSpPr/>
            <p:nvPr/>
          </p:nvSpPr>
          <p:spPr>
            <a:xfrm rot="16200000">
              <a:off x="1685436" y="4806415"/>
              <a:ext cx="701256" cy="347351"/>
            </a:xfrm>
            <a:prstGeom prst="rightArrow">
              <a:avLst/>
            </a:prstGeom>
            <a:solidFill>
              <a:srgbClr val="F244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2110219" y="2870522"/>
              <a:ext cx="0" cy="87967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1884513" y="3084653"/>
              <a:ext cx="451413" cy="451413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82641" y="4440921"/>
            <a:ext cx="3850993" cy="1664527"/>
            <a:chOff x="3382641" y="4252235"/>
            <a:chExt cx="3850993" cy="1664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82641" y="4252235"/>
                  <a:ext cx="3850993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2641" y="4252235"/>
                  <a:ext cx="3850993" cy="7838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82641" y="5132958"/>
                  <a:ext cx="3850993" cy="783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2641" y="5132958"/>
                  <a:ext cx="3850993" cy="7838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89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15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Camera movement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Static scene translation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0000"/>
                </a:solidFill>
              </a:rPr>
              <a:t>F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ixed cameras </a:t>
            </a:r>
            <a:r>
              <a:rPr lang="en-US" altLang="ko-KR" sz="2400" b="1" dirty="0" smtClean="0"/>
              <a:t>in proper position/angle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Show machine by changing cameras with simple keyboard </a:t>
            </a:r>
            <a:r>
              <a:rPr lang="en-US" altLang="ko-KR" sz="2400" b="1" dirty="0" smtClean="0"/>
              <a:t>input</a:t>
            </a:r>
            <a:endParaRPr lang="en-US" altLang="ko-KR" sz="24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Dynamic scene translation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One camera</a:t>
            </a:r>
            <a:r>
              <a:rPr lang="en-US" altLang="ko-KR" sz="2400" b="1" dirty="0" smtClean="0"/>
              <a:t> that can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move/rotate freely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Can show machine in any angle</a:t>
            </a:r>
            <a:endParaRPr lang="en-US" altLang="ko-KR" sz="2400" b="1" dirty="0"/>
          </a:p>
        </p:txBody>
      </p:sp>
      <p:pic>
        <p:nvPicPr>
          <p:cNvPr id="2" name="Stat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651" y="3572879"/>
            <a:ext cx="4930071" cy="2773165"/>
          </a:xfrm>
          <a:prstGeom prst="rect">
            <a:avLst/>
          </a:prstGeom>
        </p:spPr>
      </p:pic>
      <p:pic>
        <p:nvPicPr>
          <p:cNvPr id="3" name="Dynami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19050" y="3567125"/>
            <a:ext cx="4940300" cy="2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6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421" y="2611406"/>
            <a:ext cx="11871158" cy="1635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Demo</a:t>
            </a:r>
            <a:endParaRPr lang="en-US" altLang="ko-KR" sz="40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CSED451 Graphics Project Final Presentation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16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5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Project Demo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17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smtClean="0"/>
              <a:t>데모 영상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화면 꽉 차게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  <p:pic>
        <p:nvPicPr>
          <p:cNvPr id="2" name="Dynamic Camer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399" y="1082924"/>
            <a:ext cx="11125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Description</a:t>
            </a:r>
          </a:p>
          <a:p>
            <a:pPr marL="342900" indent="-342900">
              <a:buFontTx/>
              <a:buAutoNum type="arabicPeriod"/>
            </a:pPr>
            <a:endParaRPr lang="en-US" altLang="ko-KR" sz="3200" dirty="0" smtClean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Implementation</a:t>
            </a:r>
          </a:p>
          <a:p>
            <a:pPr marL="342900" indent="-342900">
              <a:buFontTx/>
              <a:buAutoNum type="arabicPeriod"/>
            </a:pPr>
            <a:endParaRPr lang="en-US" altLang="ko-KR" sz="3200" dirty="0" smtClean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Project Demo</a:t>
            </a:r>
          </a:p>
          <a:p>
            <a:pPr marL="342900" indent="-342900">
              <a:buFontTx/>
              <a:buAutoNum type="arabicPeriod"/>
            </a:pPr>
            <a:endParaRPr lang="en-US" altLang="ko-KR" sz="3200" dirty="0" smtClean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90" y="31084"/>
            <a:ext cx="7876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2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79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421" y="2611406"/>
            <a:ext cx="11871158" cy="1635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Description</a:t>
            </a:r>
            <a:endParaRPr lang="en-US" altLang="ko-KR" sz="40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CSED451 Graphics Project Final Presentation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3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Project Description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4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5" y="933323"/>
            <a:ext cx="1154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Goldberg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Each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action</a:t>
            </a:r>
            <a:r>
              <a:rPr lang="en-US" altLang="ko-KR" sz="2400" b="1" dirty="0" smtClean="0"/>
              <a:t> of unrelated objects triggers the next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action</a:t>
            </a:r>
            <a:r>
              <a:rPr lang="en-US" altLang="ko-KR" sz="2400" b="1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Need to understand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characteristics of objects</a:t>
            </a:r>
            <a:r>
              <a:rPr lang="en-US" altLang="ko-KR" sz="2400" b="1" dirty="0" smtClean="0"/>
              <a:t> and the laws of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physics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</p:txBody>
      </p:sp>
      <p:pic>
        <p:nvPicPr>
          <p:cNvPr id="2050" name="Picture 2" descr="Rube Goldberg Machine - Verni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9013" r="917" b="9020"/>
          <a:stretch/>
        </p:blipFill>
        <p:spPr bwMode="auto">
          <a:xfrm>
            <a:off x="1988649" y="2242851"/>
            <a:ext cx="8214703" cy="387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7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Project Description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5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Project Motivation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Physics-based animation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0070C0"/>
                </a:solidFill>
              </a:rPr>
              <a:t>Gravity</a:t>
            </a:r>
            <a:r>
              <a:rPr lang="en-US" altLang="ko-KR" sz="2400" b="1" dirty="0" smtClean="0"/>
              <a:t>, Friction, Inertia, Tension,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Wind</a:t>
            </a:r>
            <a:r>
              <a:rPr lang="en-US" altLang="ko-KR" sz="2400" b="1" dirty="0" smtClean="0"/>
              <a:t>,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Magnetic force</a:t>
            </a:r>
            <a:r>
              <a:rPr lang="en-US" altLang="ko-KR" sz="2400" b="1" dirty="0" smtClean="0"/>
              <a:t>, etc.</a:t>
            </a:r>
          </a:p>
        </p:txBody>
      </p:sp>
      <p:pic>
        <p:nvPicPr>
          <p:cNvPr id="2" name="Gravit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6553" y="2318830"/>
            <a:ext cx="5119999" cy="2880000"/>
          </a:xfrm>
          <a:prstGeom prst="rect">
            <a:avLst/>
          </a:prstGeom>
        </p:spPr>
      </p:pic>
      <p:pic>
        <p:nvPicPr>
          <p:cNvPr id="4" name="Win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36000" y="2827783"/>
            <a:ext cx="5119999" cy="2880000"/>
          </a:xfrm>
          <a:prstGeom prst="rect">
            <a:avLst/>
          </a:prstGeom>
        </p:spPr>
      </p:pic>
      <p:pic>
        <p:nvPicPr>
          <p:cNvPr id="5" name="Magne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35447" y="3336736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495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3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4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Project Description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6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Project Motivation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Various types of object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0070C0"/>
                </a:solidFill>
              </a:rPr>
              <a:t>Shape</a:t>
            </a:r>
            <a:r>
              <a:rPr lang="en-US" altLang="ko-KR" sz="2400" b="1" dirty="0" smtClean="0"/>
              <a:t>, weight,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elasticity</a:t>
            </a:r>
            <a:r>
              <a:rPr lang="en-US" altLang="ko-KR" sz="2400" b="1" dirty="0" smtClean="0"/>
              <a:t>, etc.</a:t>
            </a:r>
          </a:p>
        </p:txBody>
      </p:sp>
      <p:pic>
        <p:nvPicPr>
          <p:cNvPr id="2" name="Mill_Pulle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9383" y="2878930"/>
            <a:ext cx="5312835" cy="2988470"/>
          </a:xfrm>
          <a:prstGeom prst="rect">
            <a:avLst/>
          </a:prstGeom>
        </p:spPr>
      </p:pic>
      <p:pic>
        <p:nvPicPr>
          <p:cNvPr id="3" name="Elasticit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09782" y="2878931"/>
            <a:ext cx="5312835" cy="29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8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Project Description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7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Project Motivation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FF0000"/>
                </a:solidFill>
              </a:rPr>
              <a:t>Camera action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Various points of 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Static/Dynamic camera movement</a:t>
            </a:r>
            <a:endParaRPr lang="en-US" altLang="ko-KR" sz="2400" b="1" dirty="0"/>
          </a:p>
        </p:txBody>
      </p:sp>
      <p:pic>
        <p:nvPicPr>
          <p:cNvPr id="10" name="Stat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651" y="3001379"/>
            <a:ext cx="4930071" cy="2773165"/>
          </a:xfrm>
          <a:prstGeom prst="rect">
            <a:avLst/>
          </a:prstGeom>
        </p:spPr>
      </p:pic>
      <p:pic>
        <p:nvPicPr>
          <p:cNvPr id="11" name="Dynami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19050" y="2995625"/>
            <a:ext cx="4940300" cy="27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6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 mute="1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421" y="2611406"/>
            <a:ext cx="11871158" cy="16351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Implementation</a:t>
            </a:r>
            <a:endParaRPr lang="en-US" altLang="ko-KR" sz="40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CSED451 Graphics Project Final Presentation</a:t>
            </a:r>
            <a:endParaRPr lang="ko-KR" altLang="en-US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8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1999" cy="748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889" y="31084"/>
            <a:ext cx="1191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Project </a:t>
            </a:r>
            <a:r>
              <a:rPr lang="en-US" altLang="ko-KR" sz="3200" dirty="0" smtClean="0">
                <a:solidFill>
                  <a:srgbClr val="29204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en-US" altLang="ko-KR" sz="3200" dirty="0">
              <a:solidFill>
                <a:srgbClr val="29204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9288379" y="6448637"/>
            <a:ext cx="2743200" cy="365125"/>
          </a:xfrm>
          <a:prstGeom prst="rect">
            <a:avLst/>
          </a:prstGeom>
        </p:spPr>
        <p:txBody>
          <a:bodyPr/>
          <a:lstStyle/>
          <a:p>
            <a:fld id="{9873407F-1B36-49FF-97C6-228A4763CCFE}" type="slidenum">
              <a:rPr lang="ko-KR" altLang="en-US" sz="3000" smtClean="0">
                <a:solidFill>
                  <a:srgbClr val="292047"/>
                </a:solidFill>
                <a:latin typeface="Montserrat" panose="00000500000000000000" pitchFamily="50" charset="0"/>
              </a:rPr>
              <a:t>9</a:t>
            </a:fld>
            <a:endParaRPr lang="ko-KR" altLang="en-US" sz="3000" dirty="0">
              <a:solidFill>
                <a:srgbClr val="292047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646" y="933323"/>
            <a:ext cx="1154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Divide machine by 3 parts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/>
              <a:t>Each </a:t>
            </a:r>
            <a:r>
              <a:rPr lang="en-US" altLang="ko-KR" sz="2400" b="1" dirty="0" smtClean="0"/>
              <a:t>member designed &amp; implemented 6~7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b="1" dirty="0" smtClean="0"/>
              <a:t>Assemble them to make large Goldberg machine</a:t>
            </a:r>
            <a:endParaRPr lang="en-US" altLang="ko-KR" sz="24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25646" y="2133651"/>
            <a:ext cx="11540711" cy="4182700"/>
            <a:chOff x="325646" y="2133651"/>
            <a:chExt cx="11540711" cy="41827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646" y="2133651"/>
              <a:ext cx="6227273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5290" y="2425001"/>
              <a:ext cx="6536364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26" y="2716351"/>
              <a:ext cx="6532331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467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라운드 Bold">
      <a:majorFont>
        <a:latin typeface="나눔스퀘어라운드 Bold"/>
        <a:ea typeface="나눔스퀘어라운드 Bold"/>
        <a:cs typeface=""/>
      </a:majorFont>
      <a:minorFont>
        <a:latin typeface="나눔스퀘어라운드 Bold"/>
        <a:ea typeface="나눔스퀘어라운드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A7644D035F1FF4CBA4226D2626D5221" ma:contentTypeVersion="10" ma:contentTypeDescription="새 문서를 만듭니다." ma:contentTypeScope="" ma:versionID="781bc540124fd7e924db17e1c78e7cf5">
  <xsd:schema xmlns:xsd="http://www.w3.org/2001/XMLSchema" xmlns:xs="http://www.w3.org/2001/XMLSchema" xmlns:p="http://schemas.microsoft.com/office/2006/metadata/properties" xmlns:ns2="db8c119b-4bf1-46b7-a1c4-a8ca35644496" targetNamespace="http://schemas.microsoft.com/office/2006/metadata/properties" ma:root="true" ma:fieldsID="b425fd8545f272881e7acd50684eefd7" ns2:_="">
    <xsd:import namespace="db8c119b-4bf1-46b7-a1c4-a8ca356444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8c119b-4bf1-46b7-a1c4-a8ca356444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C1B9E3-61A4-4014-A2BF-593F74C230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AE5E3D-63AA-437D-A8E8-50CFAF5AF11E}">
  <ds:schemaRefs>
    <ds:schemaRef ds:uri="http://purl.org/dc/elements/1.1/"/>
    <ds:schemaRef ds:uri="http://schemas.microsoft.com/office/infopath/2007/PartnerControls"/>
    <ds:schemaRef ds:uri="db8c119b-4bf1-46b7-a1c4-a8ca35644496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164579-9205-43C1-81D0-5BC0C81094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8c119b-4bf1-46b7-a1c4-a8ca356444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7212</TotalTime>
  <Words>730</Words>
  <Application>Microsoft Office PowerPoint</Application>
  <PresentationFormat>와이드스크린</PresentationFormat>
  <Paragraphs>152</Paragraphs>
  <Slides>17</Slides>
  <Notes>17</Notes>
  <HiddenSlides>0</HiddenSlides>
  <MMClips>13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나눔스퀘어 Bold</vt:lpstr>
      <vt:lpstr>맑은 고딕</vt:lpstr>
      <vt:lpstr>Cambria Math</vt:lpstr>
      <vt:lpstr>Arial</vt:lpstr>
      <vt:lpstr>나눔스퀘어라운드 Bold</vt:lpstr>
      <vt:lpstr>나눔스퀘어 ExtraBold</vt:lpstr>
      <vt:lpstr>Wingdings</vt:lpstr>
      <vt:lpstr>Montserrat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문민재</dc:creator>
  <cp:lastModifiedBy>Mun Minjae</cp:lastModifiedBy>
  <cp:revision>2859</cp:revision>
  <dcterms:created xsi:type="dcterms:W3CDTF">2017-12-01T10:48:11Z</dcterms:created>
  <dcterms:modified xsi:type="dcterms:W3CDTF">2020-06-25T16:52:29Z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0x0101009A7644D035F1FF4CBA4226D2626D5221</vt:lpwstr>
  </property>
</Properties>
</file>